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04" r:id="rId2"/>
    <p:sldId id="311" r:id="rId3"/>
    <p:sldId id="258" r:id="rId4"/>
    <p:sldId id="312" r:id="rId5"/>
    <p:sldId id="313" r:id="rId6"/>
    <p:sldId id="314" r:id="rId7"/>
    <p:sldId id="298" r:id="rId8"/>
    <p:sldId id="299" r:id="rId9"/>
    <p:sldId id="300" r:id="rId10"/>
    <p:sldId id="301" r:id="rId11"/>
    <p:sldId id="265" r:id="rId12"/>
    <p:sldId id="268" r:id="rId13"/>
    <p:sldId id="294" r:id="rId14"/>
    <p:sldId id="275" r:id="rId15"/>
    <p:sldId id="317" r:id="rId16"/>
    <p:sldId id="318" r:id="rId17"/>
    <p:sldId id="319" r:id="rId18"/>
    <p:sldId id="320" r:id="rId19"/>
    <p:sldId id="315" r:id="rId20"/>
    <p:sldId id="287" r:id="rId21"/>
    <p:sldId id="288" r:id="rId22"/>
    <p:sldId id="289" r:id="rId23"/>
    <p:sldId id="290" r:id="rId24"/>
    <p:sldId id="297" r:id="rId25"/>
    <p:sldId id="291" r:id="rId26"/>
    <p:sldId id="271" r:id="rId27"/>
    <p:sldId id="272" r:id="rId28"/>
    <p:sldId id="273" r:id="rId29"/>
    <p:sldId id="308" r:id="rId30"/>
    <p:sldId id="310" r:id="rId31"/>
    <p:sldId id="309" r:id="rId32"/>
    <p:sldId id="305" r:id="rId33"/>
    <p:sldId id="306" r:id="rId34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F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43" autoAdjust="0"/>
    <p:restoredTop sz="94652" autoAdjust="0"/>
  </p:normalViewPr>
  <p:slideViewPr>
    <p:cSldViewPr>
      <p:cViewPr varScale="1">
        <p:scale>
          <a:sx n="70" d="100"/>
          <a:sy n="70" d="100"/>
        </p:scale>
        <p:origin x="-147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813D3-8A30-45D5-8AD2-C2735C5DA9F4}" type="datetimeFigureOut">
              <a:rPr lang="en-US" smtClean="0"/>
              <a:pPr/>
              <a:t>1/29/2015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022C3-6138-464F-83CF-A0F23038A0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7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2882C4-0FB4-4719-9C98-64F91F37D521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FD263-C986-4EBB-A8C6-94CC91D3A19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FD263-C986-4EBB-A8C6-94CC91D3A19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>
              <a:defRPr b="1" cap="none" spc="0">
                <a:ln w="11430"/>
                <a:solidFill>
                  <a:schemeClr val="accent1">
                    <a:lumMod val="5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590CA6-B7F6-4C34-98AF-004BD7299160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F63F48-8F9C-4DF6-BD68-67726FEFC8C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DB96D-B3D8-4F33-90BD-3611095AF62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77BAB-71BF-4A47-91BA-8F3C0885FFF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78413-19D3-4359-A6A9-36B919CFD78B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71D763-C4FA-429B-807D-007CE7FBE9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B6F054-ECBA-4FAE-A185-D945508050A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74A377-5E85-4C7C-8758-76F58ED0B10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D35C36-3021-48A7-885F-9E120B26109B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965708-8596-4D1C-B275-065B117AD84D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2A7CD-E0C6-4760-934F-0585415D4F7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/>
            <a:r>
              <a:rPr lang="es-ES" dirty="0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624EF56-BD60-4784-B3C7-B665766045C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 cap="none" spc="0">
          <a:ln w="11430"/>
          <a:solidFill>
            <a:schemeClr val="accent1">
              <a:lumMod val="50000"/>
            </a:schemeClr>
          </a:solidFill>
          <a:effectLst>
            <a:outerShdw blurRad="50800" dist="39000" dir="5460000" algn="tl">
              <a:srgbClr val="000000">
                <a:alpha val="38000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audio" Target="../media/audio1.wav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0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WordArt 6"/>
          <p:cNvSpPr>
            <a:spLocks noChangeArrowheads="1" noChangeShapeType="1" noTextEdit="1"/>
          </p:cNvSpPr>
          <p:nvPr/>
        </p:nvSpPr>
        <p:spPr bwMode="auto">
          <a:xfrm>
            <a:off x="1371600" y="381000"/>
            <a:ext cx="59436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latin typeface="+mj-lt"/>
              </a:rPr>
              <a:t>Introduction</a:t>
            </a:r>
          </a:p>
        </p:txBody>
      </p:sp>
      <p:pic>
        <p:nvPicPr>
          <p:cNvPr id="9218" name="Picture 2" descr="http://www.physics.ox.ac.uk/pjcc/LINKS/new/norm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066800"/>
            <a:ext cx="5698876" cy="5562600"/>
          </a:xfrm>
          <a:prstGeom prst="rect">
            <a:avLst/>
          </a:prstGeom>
          <a:noFill/>
        </p:spPr>
      </p:pic>
      <p:sp>
        <p:nvSpPr>
          <p:cNvPr id="2062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381000" y="1524000"/>
            <a:ext cx="2133600" cy="4572000"/>
          </a:xfrm>
        </p:spPr>
        <p:txBody>
          <a:bodyPr lIns="0" tIns="0" rIns="0" bIns="0">
            <a:noAutofit/>
          </a:bodyPr>
          <a:lstStyle/>
          <a:p>
            <a:pPr algn="l" defTabSz="457200" eaLnBrk="1" hangingPunct="1">
              <a:lnSpc>
                <a:spcPct val="80000"/>
              </a:lnSpc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NASC 3</a:t>
            </a:r>
          </a:p>
          <a:p>
            <a:pPr algn="l" defTabSz="457200" eaLnBrk="1" hangingPunct="1">
              <a:lnSpc>
                <a:spcPct val="80000"/>
              </a:lnSpc>
              <a:defRPr/>
            </a:pPr>
            <a:endParaRPr lang="en-US" sz="3600" b="1" dirty="0" smtClean="0">
              <a:solidFill>
                <a:schemeClr val="bg1"/>
              </a:solidFill>
            </a:endParaRPr>
          </a:p>
          <a:p>
            <a:pPr algn="l" defTabSz="457200" eaLnBrk="1" hangingPunct="1">
              <a:lnSpc>
                <a:spcPct val="150000"/>
              </a:lnSpc>
              <a:defRPr/>
            </a:pPr>
            <a:r>
              <a:rPr lang="en-US" sz="3600" b="1" i="1" dirty="0" smtClean="0">
                <a:solidFill>
                  <a:schemeClr val="bg1"/>
                </a:solidFill>
              </a:rPr>
              <a:t>Physics in Everyday Life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1166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http://www.physics.ox.ac.uk/pjcc/LINKS/new/normal.jpg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95800" y="3048000"/>
            <a:ext cx="2133600" cy="1981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72000" y="3733800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PHYSICS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78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Scientific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Rigorously </a:t>
            </a:r>
            <a:r>
              <a:rPr lang="en-US" dirty="0" smtClean="0"/>
              <a:t>Evaluated</a:t>
            </a:r>
          </a:p>
          <a:p>
            <a:pPr lvl="1"/>
            <a:r>
              <a:rPr lang="en-US" b="1" u="sng" dirty="0">
                <a:solidFill>
                  <a:srgbClr val="FF0000"/>
                </a:solidFill>
              </a:rPr>
              <a:t>constantly evaluated</a:t>
            </a:r>
          </a:p>
          <a:p>
            <a:pPr lvl="1"/>
            <a:r>
              <a:rPr lang="en-US" dirty="0" smtClean="0"/>
              <a:t>pitted </a:t>
            </a:r>
            <a:r>
              <a:rPr lang="en-US" dirty="0"/>
              <a:t>against other </a:t>
            </a:r>
            <a:r>
              <a:rPr lang="en-US" dirty="0" smtClean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64280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US" dirty="0" smtClean="0"/>
              <a:t>How does science work??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96752"/>
            <a:ext cx="455295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3779912" y="1412776"/>
            <a:ext cx="108012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79912" y="2492896"/>
            <a:ext cx="108012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79912" y="3573016"/>
            <a:ext cx="86409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79912" y="4581128"/>
            <a:ext cx="108012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07904" y="5661248"/>
            <a:ext cx="108012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12160" y="5661248"/>
            <a:ext cx="86409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5536" y="1268760"/>
            <a:ext cx="2016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Complete the diagram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an observation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Ask a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Formulate a hypothesis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Conduct an experiment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data and draw conclusion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Scientist must accept the results of their experiment even if they wish them to be different</a:t>
            </a:r>
          </a:p>
          <a:p>
            <a:r>
              <a:rPr lang="en-US" dirty="0" smtClean="0"/>
              <a:t>They must learn to distinguish between what they see and what they wish to see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381328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Hewitt, P.G. (1993).  Conceptual Physics. Harper Collins College Publishers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testing the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chemeClr val="accent1">
                    <a:lumMod val="25000"/>
                  </a:schemeClr>
                </a:solidFill>
              </a:rPr>
              <a:t>Independent variable </a:t>
            </a:r>
            <a:r>
              <a:rPr lang="en-US" sz="2800" dirty="0" smtClean="0"/>
              <a:t>– What you change</a:t>
            </a:r>
          </a:p>
          <a:p>
            <a:r>
              <a:rPr lang="en-US" sz="2800" b="1" dirty="0" smtClean="0">
                <a:solidFill>
                  <a:schemeClr val="accent1">
                    <a:lumMod val="25000"/>
                  </a:schemeClr>
                </a:solidFill>
              </a:rPr>
              <a:t>Dependent variable </a:t>
            </a:r>
            <a:r>
              <a:rPr lang="en-US" sz="2800" dirty="0" smtClean="0"/>
              <a:t>– Responds to the experimental setup</a:t>
            </a:r>
          </a:p>
          <a:p>
            <a:r>
              <a:rPr lang="en-US" sz="2800" b="1" dirty="0" smtClean="0">
                <a:solidFill>
                  <a:schemeClr val="accent1">
                    <a:lumMod val="25000"/>
                  </a:schemeClr>
                </a:solidFill>
              </a:rPr>
              <a:t>Control </a:t>
            </a:r>
            <a:r>
              <a:rPr lang="en-US" sz="2800" dirty="0" smtClean="0"/>
              <a:t>– Something you do nothing to (something used to compare results)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5220072" y="3973506"/>
            <a:ext cx="3456384" cy="2787607"/>
            <a:chOff x="5220072" y="3973506"/>
            <a:chExt cx="3456384" cy="2787607"/>
          </a:xfrm>
        </p:grpSpPr>
        <p:pic>
          <p:nvPicPr>
            <p:cNvPr id="17410" name="Picture 2" descr="http://t1.gstatic.com/images?q=tbn:ANd9GcRA6KlT-zBDhRg8L-dNadKdWGPrr3hC7-7boEogyb1yK-2UEE5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20072" y="3973506"/>
              <a:ext cx="3456384" cy="2767862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6444208" y="6453336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/>
                <a:t>www.123rf.com</a:t>
              </a:r>
              <a:endParaRPr 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 question and design an </a:t>
            </a:r>
            <a:r>
              <a:rPr lang="en-US" dirty="0" smtClean="0"/>
              <a:t>experiment to answer the question </a:t>
            </a:r>
            <a:r>
              <a:rPr lang="en-US" dirty="0"/>
              <a:t>in five minutes (1/4</a:t>
            </a:r>
            <a:r>
              <a:rPr lang="en-US" baseline="30000" dirty="0"/>
              <a:t>th</a:t>
            </a:r>
            <a:r>
              <a:rPr lang="en-US" dirty="0"/>
              <a:t> sheet of paper)</a:t>
            </a:r>
          </a:p>
          <a:p>
            <a:r>
              <a:rPr lang="en-US" dirty="0"/>
              <a:t>Write the question on your piece of paper, along with your name, the date today and your RECIT SECTION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LIKE A SCIENTIST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1</a:t>
            </a:r>
            <a:r>
              <a:rPr lang="en-US" dirty="0"/>
              <a:t>. Do dogs prefer classical music over pop?</a:t>
            </a:r>
          </a:p>
          <a:p>
            <a:pPr>
              <a:buNone/>
            </a:pPr>
            <a:r>
              <a:rPr lang="en-US" dirty="0"/>
              <a:t>2. Will fish grow larger if placed in a larger tank?</a:t>
            </a:r>
          </a:p>
          <a:p>
            <a:pPr>
              <a:buNone/>
            </a:pPr>
            <a:r>
              <a:rPr lang="en-US" dirty="0"/>
              <a:t>3. Do people really prefer the taste of </a:t>
            </a:r>
            <a:r>
              <a:rPr lang="en-US" dirty="0" smtClean="0"/>
              <a:t>“</a:t>
            </a:r>
            <a:r>
              <a:rPr lang="en-US" dirty="0" err="1" smtClean="0"/>
              <a:t>buko</a:t>
            </a:r>
            <a:r>
              <a:rPr lang="en-US" dirty="0" smtClean="0"/>
              <a:t> </a:t>
            </a:r>
            <a:r>
              <a:rPr lang="en-US" dirty="0"/>
              <a:t>pie </a:t>
            </a:r>
            <a:r>
              <a:rPr lang="en-US" dirty="0" smtClean="0"/>
              <a:t>A” over “</a:t>
            </a:r>
            <a:r>
              <a:rPr lang="en-US" dirty="0" err="1" smtClean="0"/>
              <a:t>buko</a:t>
            </a:r>
            <a:r>
              <a:rPr lang="en-US" dirty="0" smtClean="0"/>
              <a:t> </a:t>
            </a:r>
            <a:r>
              <a:rPr lang="en-US" dirty="0"/>
              <a:t>pie </a:t>
            </a:r>
            <a:r>
              <a:rPr lang="en-US" dirty="0" smtClean="0"/>
              <a:t>B” or </a:t>
            </a:r>
            <a:r>
              <a:rPr lang="en-US" dirty="0"/>
              <a:t>are they just letting the brand name affect them?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LIKE A SCIENTIST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2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dogs prefer classical music over pop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8904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Observation: </a:t>
            </a:r>
            <a:r>
              <a:rPr lang="en-US" dirty="0" smtClean="0">
                <a:solidFill>
                  <a:schemeClr val="tx2"/>
                </a:solidFill>
              </a:rPr>
              <a:t>Dogs have sensitive sense of hearing.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Question</a:t>
            </a:r>
            <a:r>
              <a:rPr lang="en-US" dirty="0" smtClean="0"/>
              <a:t>: Do dogs prefer classical or pop music?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Hypothesis: </a:t>
            </a:r>
            <a:r>
              <a:rPr lang="en-US" dirty="0" smtClean="0"/>
              <a:t>Dogs prefer classical music because they have  sensitive sense of hearing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0523" y="5877272"/>
            <a:ext cx="8229600" cy="86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r"/>
            <a:r>
              <a:rPr lang="en-US" kern="0" dirty="0" smtClean="0">
                <a:solidFill>
                  <a:srgbClr val="FF0000"/>
                </a:solidFill>
              </a:rPr>
              <a:t>K-C. L.S.C (B-6L)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6933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dogs prefer classical music over pop?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/>
          <a:lstStyle/>
          <a:p>
            <a:r>
              <a:rPr lang="en-US" sz="2800" dirty="0" smtClean="0">
                <a:solidFill>
                  <a:srgbClr val="FF0000"/>
                </a:solidFill>
              </a:rPr>
              <a:t>Experiment: </a:t>
            </a:r>
            <a:r>
              <a:rPr lang="en-US" sz="2800" dirty="0" smtClean="0"/>
              <a:t>Two dogs with same breed, size and conditions will be put in two same  separate rooms. Dog 1 will be put in room 1 with classical music and Dog 2 will be in room 2 with pop music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Independent variable: </a:t>
            </a:r>
            <a:r>
              <a:rPr lang="en-US" sz="2800" dirty="0" smtClean="0"/>
              <a:t>type of music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Dependent variable:</a:t>
            </a:r>
            <a:r>
              <a:rPr lang="en-US" sz="2800" dirty="0" smtClean="0"/>
              <a:t> the response/reaction of the dogs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Constants: </a:t>
            </a:r>
            <a:r>
              <a:rPr lang="en-US" sz="2800" dirty="0" smtClean="0"/>
              <a:t>dogs, rooms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0523" y="5877272"/>
            <a:ext cx="8229600" cy="86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r"/>
            <a:r>
              <a:rPr lang="en-US" kern="0" dirty="0" smtClean="0">
                <a:solidFill>
                  <a:srgbClr val="FF0000"/>
                </a:solidFill>
              </a:rPr>
              <a:t>K-C L.S.C (B-6L)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573050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echanism </a:t>
            </a:r>
            <a:r>
              <a:rPr lang="en-US" dirty="0"/>
              <a:t>for </a:t>
            </a:r>
            <a:r>
              <a:rPr lang="en-US" dirty="0" smtClean="0"/>
              <a:t>“Self-correction”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7500" y="1844824"/>
            <a:ext cx="8496944" cy="10156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57150">
            <a:solidFill>
              <a:schemeClr val="accent5">
                <a:lumMod val="25000"/>
              </a:schemeClr>
            </a:solidFill>
            <a:prstDash val="lgDashDot"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000" b="1" dirty="0" smtClean="0">
                <a:solidFill>
                  <a:srgbClr val="FF0000"/>
                </a:solidFill>
              </a:rPr>
              <a:t>Expose</a:t>
            </a:r>
            <a:r>
              <a:rPr lang="en-US" sz="3000" b="1" dirty="0" smtClean="0"/>
              <a:t> </a:t>
            </a:r>
            <a:r>
              <a:rPr lang="en-US" sz="3000" dirty="0" smtClean="0"/>
              <a:t>ideas and results to independent testing </a:t>
            </a:r>
            <a:r>
              <a:rPr lang="en-US" sz="3000" dirty="0" smtClean="0">
                <a:sym typeface="Symbol"/>
              </a:rPr>
              <a:t>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rgbClr val="FF0000"/>
                </a:solidFill>
              </a:rPr>
              <a:t>replication</a:t>
            </a:r>
            <a:r>
              <a:rPr lang="en-US" sz="3000" b="1" dirty="0" smtClean="0"/>
              <a:t> </a:t>
            </a:r>
            <a:r>
              <a:rPr lang="en-US" sz="3000" dirty="0" smtClean="0"/>
              <a:t>by other scientist.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500" y="3429000"/>
            <a:ext cx="8496944" cy="193899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57150">
            <a:solidFill>
              <a:schemeClr val="accent5">
                <a:lumMod val="25000"/>
              </a:schemeClr>
            </a:solidFill>
            <a:prstDash val="lgDashDot"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000" b="1" dirty="0" smtClean="0">
                <a:solidFill>
                  <a:srgbClr val="FF0000"/>
                </a:solidFill>
              </a:rPr>
              <a:t>Abandon and modify accepted conclusions</a:t>
            </a:r>
            <a:r>
              <a:rPr lang="en-US" sz="3000" dirty="0" smtClean="0">
                <a:solidFill>
                  <a:srgbClr val="FF0000"/>
                </a:solidFill>
              </a:rPr>
              <a:t> </a:t>
            </a:r>
            <a:r>
              <a:rPr lang="en-US" sz="3000" dirty="0" smtClean="0"/>
              <a:t>when confronted with more complete or reliable </a:t>
            </a:r>
            <a:r>
              <a:rPr lang="en-US" sz="3000" b="1" dirty="0" smtClean="0">
                <a:solidFill>
                  <a:srgbClr val="FF0000"/>
                </a:solidFill>
              </a:rPr>
              <a:t>experimental evidence</a:t>
            </a:r>
            <a:r>
              <a:rPr lang="en-US" sz="3000" b="1" dirty="0" smtClean="0"/>
              <a:t>.</a:t>
            </a:r>
          </a:p>
          <a:p>
            <a:pPr>
              <a:buNone/>
            </a:pP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168931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 smtClean="0"/>
              <a:t>Have you tried these?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8686800" cy="4525963"/>
          </a:xfrm>
        </p:spPr>
        <p:txBody>
          <a:bodyPr>
            <a:normAutofit/>
          </a:bodyPr>
          <a:lstStyle/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329228"/>
            <a:ext cx="3816424" cy="507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87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dirty="0" smtClean="0"/>
              <a:t>Peer review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2725"/>
          <a:stretch>
            <a:fillRect/>
          </a:stretch>
        </p:blipFill>
        <p:spPr bwMode="auto">
          <a:xfrm>
            <a:off x="754154" y="980728"/>
            <a:ext cx="7778286" cy="580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15616" y="2492896"/>
            <a:ext cx="288032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1600" y="4509120"/>
            <a:ext cx="23042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19872" y="4653136"/>
            <a:ext cx="46085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87624" y="5589240"/>
            <a:ext cx="396044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0" y="2348880"/>
            <a:ext cx="374441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16216" y="5589240"/>
            <a:ext cx="172819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Peer</a:t>
            </a:r>
          </a:p>
          <a:p>
            <a:pPr lvl="1"/>
            <a:r>
              <a:rPr lang="en-US" sz="2400" dirty="0" smtClean="0"/>
              <a:t> friend; an equal (neither a superior or a subordinate)</a:t>
            </a:r>
          </a:p>
          <a:p>
            <a:pPr lvl="1"/>
            <a:r>
              <a:rPr lang="en-US" sz="2400" dirty="0" smtClean="0"/>
              <a:t> other scientists</a:t>
            </a:r>
          </a:p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Review </a:t>
            </a:r>
          </a:p>
          <a:p>
            <a:pPr lvl="1"/>
            <a:r>
              <a:rPr lang="en-US" sz="2400" dirty="0" smtClean="0"/>
              <a:t>look again; examine</a:t>
            </a:r>
          </a:p>
          <a:p>
            <a:pPr lvl="1"/>
            <a:r>
              <a:rPr lang="en-US" sz="2400" dirty="0" smtClean="0"/>
              <a:t>against accepted standards;</a:t>
            </a:r>
          </a:p>
          <a:p>
            <a:pPr lvl="1"/>
            <a:r>
              <a:rPr lang="en-US" sz="2400" dirty="0" smtClean="0"/>
              <a:t>provide constructive criticism;</a:t>
            </a:r>
          </a:p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Decision: </a:t>
            </a:r>
          </a:p>
          <a:p>
            <a:pPr lvl="1"/>
            <a:r>
              <a:rPr lang="en-US" sz="2400" dirty="0" smtClean="0"/>
              <a:t>accept; accept with conditions or reject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misconduct</a:t>
            </a:r>
            <a:br>
              <a:rPr lang="en-US" dirty="0" smtClean="0"/>
            </a:br>
            <a:r>
              <a:rPr lang="en-US" dirty="0" smtClean="0"/>
              <a:t>“FRAUD”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/>
          <a:lstStyle/>
          <a:p>
            <a:r>
              <a:rPr lang="en-US" sz="2800" b="1" u="sng" dirty="0" smtClean="0">
                <a:solidFill>
                  <a:srgbClr val="FF0000"/>
                </a:solidFill>
              </a:rPr>
              <a:t>Violation</a:t>
            </a:r>
            <a:r>
              <a:rPr lang="en-US" sz="2800" dirty="0" smtClean="0"/>
              <a:t> of the standard codes of scholarly conduct and ethical behavior in professional scientific research</a:t>
            </a:r>
          </a:p>
          <a:p>
            <a:pPr lvl="1"/>
            <a:r>
              <a:rPr lang="en-US" dirty="0" smtClean="0"/>
              <a:t>"</a:t>
            </a:r>
            <a:r>
              <a:rPr lang="en-US" b="1" u="sng" dirty="0" smtClean="0">
                <a:solidFill>
                  <a:srgbClr val="FF0000"/>
                </a:solidFill>
              </a:rPr>
              <a:t>Intention or gross negligence</a:t>
            </a:r>
            <a:r>
              <a:rPr lang="en-US" dirty="0" smtClean="0"/>
              <a:t> leading to fabrication of the scientific message or a false credit or emphasis given to a scientist"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15816" y="6529392"/>
            <a:ext cx="622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http://en.wikipedia.org/wiki/Scientific_misconduct (and references therein)</a:t>
            </a:r>
            <a:endParaRPr lang="en-US" sz="1400" dirty="0"/>
          </a:p>
        </p:txBody>
      </p:sp>
      <p:pic>
        <p:nvPicPr>
          <p:cNvPr id="13314" name="Picture 2" descr="http://www.capitalprocessingnetwork.com/blog/wp-content/uploads/2012/06/fraud-preven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4346198"/>
            <a:ext cx="2376264" cy="21831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misconduct</a:t>
            </a:r>
            <a:br>
              <a:rPr lang="en-US" dirty="0" smtClean="0"/>
            </a:br>
            <a:r>
              <a:rPr lang="en-US" dirty="0" smtClean="0"/>
              <a:t>“FRAUD”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Fabrication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rgbClr val="FF0000"/>
                </a:solidFill>
              </a:rPr>
              <a:t>making up </a:t>
            </a:r>
            <a:r>
              <a:rPr lang="en-US" dirty="0" smtClean="0"/>
              <a:t>results &amp; recording or reporting them.</a:t>
            </a:r>
          </a:p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Falsification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manipulating research </a:t>
            </a:r>
            <a:r>
              <a:rPr lang="en-US" dirty="0" smtClean="0"/>
              <a:t>materials, equipment, or processes or changing or omitting data or results such that the research is not accurately represented in the research record.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15816" y="6381328"/>
            <a:ext cx="622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http://en.wikipedia.org/wiki/Scientific_misconduct (and references therein)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misconduct</a:t>
            </a:r>
            <a:br>
              <a:rPr lang="en-US" dirty="0" smtClean="0"/>
            </a:br>
            <a:r>
              <a:rPr lang="en-US" dirty="0" smtClean="0"/>
              <a:t>“FRAUD”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Plagiarism: </a:t>
            </a:r>
            <a:r>
              <a:rPr lang="en-US" dirty="0" smtClean="0"/>
              <a:t>appropriation of another person’s ideas, processes, results, or words without giving appropriate credit.</a:t>
            </a:r>
          </a:p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Self-plagiarism: </a:t>
            </a:r>
            <a:r>
              <a:rPr lang="en-US" dirty="0" smtClean="0"/>
              <a:t>multiple publication of the same content with different titles and/or in different journals (is sometimes also considered misconduct).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15816" y="6381328"/>
            <a:ext cx="622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http://en.wikipedia.org/wiki/Scientific_misconduct (and references therein)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412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misconduct</a:t>
            </a:r>
            <a:br>
              <a:rPr lang="en-US" dirty="0" smtClean="0"/>
            </a:br>
            <a:r>
              <a:rPr lang="en-US" dirty="0" smtClean="0"/>
              <a:t>“FRAUD”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would you do that???</a:t>
            </a:r>
          </a:p>
          <a:p>
            <a:pPr lvl="1"/>
            <a:r>
              <a:rPr lang="en-US" dirty="0" smtClean="0"/>
              <a:t>Career pressure </a:t>
            </a:r>
          </a:p>
          <a:p>
            <a:pPr lvl="1"/>
            <a:r>
              <a:rPr lang="en-US" dirty="0" smtClean="0"/>
              <a:t>Ease of fabrication!</a:t>
            </a:r>
          </a:p>
          <a:p>
            <a:pPr lvl="1"/>
            <a:endParaRPr lang="en-US" dirty="0" smtClean="0"/>
          </a:p>
        </p:txBody>
      </p:sp>
      <p:pic>
        <p:nvPicPr>
          <p:cNvPr id="11266" name="Picture 2" descr="http://3.bp.blogspot.com/-HL1SxzJ6Nwk/UXxTxVq34tI/AAAAAAAAA4U/g5P7CdEaBR4/s1600/Frau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4813995"/>
            <a:ext cx="3683129" cy="204400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10398" y="3429000"/>
            <a:ext cx="7200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But be aware : 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A discredited scientist very rarely gets a second chance in the scientific community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 3"/>
              <a:buChar char=""/>
              <a:defRPr/>
            </a:pPr>
            <a:r>
              <a:rPr lang="en-US" b="1" u="sng" dirty="0" smtClean="0"/>
              <a:t>mental image </a:t>
            </a:r>
            <a:r>
              <a:rPr lang="en-US" dirty="0" smtClean="0"/>
              <a:t>of a phenomena in terms of something we are familiar with.</a:t>
            </a:r>
          </a:p>
          <a:p>
            <a:pPr>
              <a:buNone/>
              <a:defRPr/>
            </a:pPr>
            <a:endParaRPr lang="en-US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251520" y="3284984"/>
            <a:ext cx="3905250" cy="3474968"/>
            <a:chOff x="251520" y="3284984"/>
            <a:chExt cx="3905250" cy="3474968"/>
          </a:xfrm>
        </p:grpSpPr>
        <p:pic>
          <p:nvPicPr>
            <p:cNvPr id="29698" name="Picture 2" descr="http://2.bp.blogspot.com/-w5k9x2VFe4U/UIVr2Y97I0I/AAAAAAAAA80/R9zV3rWwRK0/s1600/science-model2.s600x600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3284984"/>
              <a:ext cx="3905250" cy="27908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467544" y="6021288"/>
              <a:ext cx="36724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rantswithintheundeadgod.blogspot.com </a:t>
              </a:r>
            </a:p>
            <a:p>
              <a:endPara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43808" y="3645024"/>
            <a:ext cx="3240360" cy="2365231"/>
            <a:chOff x="3563888" y="2924944"/>
            <a:chExt cx="3240360" cy="2365231"/>
          </a:xfrm>
        </p:grpSpPr>
        <p:pic>
          <p:nvPicPr>
            <p:cNvPr id="29700" name="Picture 4" descr="http://site.sensoryedge.com/googleimages/scientific-orbiter-model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63888" y="2924944"/>
              <a:ext cx="3238500" cy="2295526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3635896" y="5013176"/>
              <a:ext cx="31683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www.sensoryedge.com</a:t>
              </a:r>
              <a:endParaRPr lang="en-US" sz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724128" y="3429000"/>
            <a:ext cx="2880320" cy="2941295"/>
            <a:chOff x="5436096" y="3429000"/>
            <a:chExt cx="2880320" cy="2941295"/>
          </a:xfrm>
        </p:grpSpPr>
        <p:pic>
          <p:nvPicPr>
            <p:cNvPr id="29702" name="Picture 6" descr="http://photos1.blogger.com/blogger/2185/1871/320/nitroge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096" y="3429000"/>
              <a:ext cx="2828925" cy="2867025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6228184" y="6093296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logbase2.blogspot.com 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explanation of why something happens. </a:t>
            </a:r>
          </a:p>
          <a:p>
            <a:r>
              <a:rPr lang="en-US" dirty="0" smtClean="0"/>
              <a:t>It comes from many observations and experiments. It can be changed with new data.</a:t>
            </a:r>
          </a:p>
          <a:p>
            <a:r>
              <a:rPr lang="en-US" dirty="0" smtClean="0"/>
              <a:t>Evolves over time through redefinition and refinement</a:t>
            </a:r>
          </a:p>
        </p:txBody>
      </p:sp>
      <p:pic>
        <p:nvPicPr>
          <p:cNvPr id="28674" name="Picture 2" descr="http://t3.gstatic.com/images?q=tbn:ANd9GcQB3veSW2JupOVKA4ezcxlB80rc0vc3dcDhaf7hV4k8_fVJG_jgkQ"/>
          <p:cNvPicPr>
            <a:picLocks noChangeAspect="1" noChangeArrowheads="1"/>
          </p:cNvPicPr>
          <p:nvPr/>
        </p:nvPicPr>
        <p:blipFill>
          <a:blip r:embed="rId2" cstate="print"/>
          <a:srcRect b="18271"/>
          <a:stretch>
            <a:fillRect/>
          </a:stretch>
        </p:blipFill>
        <p:spPr bwMode="auto">
          <a:xfrm>
            <a:off x="3059832" y="4365104"/>
            <a:ext cx="2016224" cy="21999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 3"/>
              <a:buChar char=""/>
              <a:defRPr/>
            </a:pPr>
            <a:r>
              <a:rPr lang="en-US" dirty="0" smtClean="0"/>
              <a:t>concise but general statements how nature behaves.</a:t>
            </a:r>
          </a:p>
          <a:p>
            <a:pPr lvl="1">
              <a:buFont typeface="Wingdings 3"/>
              <a:buChar char=""/>
              <a:defRPr/>
            </a:pPr>
            <a:r>
              <a:rPr lang="en-US" sz="3200" dirty="0" smtClean="0"/>
              <a:t>Usually takes the form of </a:t>
            </a:r>
            <a:r>
              <a:rPr lang="en-US" sz="3200" b="1" dirty="0" smtClean="0">
                <a:solidFill>
                  <a:schemeClr val="accent5">
                    <a:lumMod val="25000"/>
                  </a:schemeClr>
                </a:solidFill>
              </a:rPr>
              <a:t>relationship equations</a:t>
            </a:r>
          </a:p>
          <a:p>
            <a:endParaRPr lang="en-US" dirty="0"/>
          </a:p>
        </p:txBody>
      </p:sp>
      <p:pic>
        <p:nvPicPr>
          <p:cNvPr id="31746" name="Picture 2" descr="http://t2.gstatic.com/images?q=tbn:ANd9GcTdg4jRKAv8HqNhplFD3Mdj16Me0PpZHviFxQ8AggFDF5QmcmCoJQ"/>
          <p:cNvPicPr>
            <a:picLocks noChangeAspect="1" noChangeArrowheads="1"/>
          </p:cNvPicPr>
          <p:nvPr/>
        </p:nvPicPr>
        <p:blipFill>
          <a:blip r:embed="rId2" cstate="print"/>
          <a:srcRect t="10000"/>
          <a:stretch>
            <a:fillRect/>
          </a:stretch>
        </p:blipFill>
        <p:spPr bwMode="auto">
          <a:xfrm>
            <a:off x="2771800" y="3789040"/>
            <a:ext cx="3845374" cy="2592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24482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u="sng" dirty="0" smtClean="0">
                <a:solidFill>
                  <a:schemeClr val="accent5">
                    <a:lumMod val="25000"/>
                  </a:schemeClr>
                </a:solidFill>
              </a:rPr>
              <a:t>PHYSICS</a:t>
            </a:r>
          </a:p>
          <a:p>
            <a:r>
              <a:rPr lang="en-US" b="1" u="sng" dirty="0" smtClean="0">
                <a:solidFill>
                  <a:schemeClr val="accent5">
                    <a:lumMod val="25000"/>
                  </a:schemeClr>
                </a:solidFill>
              </a:rPr>
              <a:t>“knowledge of nature”</a:t>
            </a:r>
          </a:p>
          <a:p>
            <a:r>
              <a:rPr lang="en-US" dirty="0"/>
              <a:t>derived from 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“</a:t>
            </a:r>
            <a:r>
              <a:rPr lang="en-US" b="1" dirty="0" err="1">
                <a:solidFill>
                  <a:schemeClr val="accent5">
                    <a:lumMod val="25000"/>
                  </a:schemeClr>
                </a:solidFill>
              </a:rPr>
              <a:t>physika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” </a:t>
            </a:r>
            <a:r>
              <a:rPr lang="en-US" dirty="0"/>
              <a:t>meaning 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“natural things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”</a:t>
            </a:r>
          </a:p>
          <a:p>
            <a:endParaRPr lang="en-US" dirty="0" smtClean="0"/>
          </a:p>
          <a:p>
            <a:endParaRPr lang="en-US" b="1" u="sng" dirty="0" smtClean="0">
              <a:solidFill>
                <a:schemeClr val="accent5">
                  <a:lumMod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6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 smtClean="0"/>
              <a:t>Have you tried these?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8686800" cy="4525963"/>
          </a:xfrm>
        </p:spPr>
        <p:txBody>
          <a:bodyPr>
            <a:normAutofit/>
          </a:bodyPr>
          <a:lstStyle/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95400"/>
            <a:ext cx="4158208" cy="5276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2"/>
          <p:cNvGraphicFramePr>
            <a:graphicFrameLocks noChangeAspect="1"/>
          </p:cNvGraphicFramePr>
          <p:nvPr/>
        </p:nvGraphicFramePr>
        <p:xfrm>
          <a:off x="768350" y="4343400"/>
          <a:ext cx="130810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" name="Clip" r:id="rId4" imgW="3063600" imgH="3147480" progId="">
                  <p:embed/>
                </p:oleObj>
              </mc:Choice>
              <mc:Fallback>
                <p:oleObj name="Clip" r:id="rId4" imgW="3063600" imgH="3147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4343400"/>
                        <a:ext cx="1308100" cy="1344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 Box 4"/>
          <p:cNvSpPr txBox="1">
            <a:spLocks noChangeArrowheads="1"/>
          </p:cNvSpPr>
          <p:nvPr/>
        </p:nvSpPr>
        <p:spPr bwMode="auto">
          <a:xfrm>
            <a:off x="609600" y="304800"/>
            <a:ext cx="54102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>
                <a:solidFill>
                  <a:schemeClr val="tx2"/>
                </a:solidFill>
                <a:latin typeface="Verdana" pitchFamily="34" charset="0"/>
              </a:rPr>
              <a:t>What is Physics ?</a:t>
            </a:r>
            <a:endParaRPr lang="en-US" sz="2400" b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762000" y="1066800"/>
            <a:ext cx="80772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66788" indent="-966788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Verdana" pitchFamily="34" charset="0"/>
              </a:rPr>
              <a:t>Science that deals with </a:t>
            </a:r>
            <a:r>
              <a:rPr lang="en-US" sz="3200" b="1" u="sng">
                <a:solidFill>
                  <a:schemeClr val="tx2"/>
                </a:solidFill>
                <a:latin typeface="Verdana" pitchFamily="34" charset="0"/>
              </a:rPr>
              <a:t>matter</a:t>
            </a:r>
            <a:r>
              <a:rPr lang="en-US" sz="320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en-US" sz="3200">
                <a:solidFill>
                  <a:srgbClr val="0000FF"/>
                </a:solidFill>
                <a:latin typeface="Verdana" pitchFamily="34" charset="0"/>
              </a:rPr>
              <a:t>and </a:t>
            </a:r>
            <a:r>
              <a:rPr lang="en-US" sz="3200" b="1" u="sng">
                <a:solidFill>
                  <a:schemeClr val="tx2"/>
                </a:solidFill>
                <a:latin typeface="Verdana" pitchFamily="34" charset="0"/>
              </a:rPr>
              <a:t>energy</a:t>
            </a:r>
            <a:endParaRPr lang="en-US" sz="2400" b="1" u="sng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2438400" y="3886200"/>
            <a:ext cx="6400800" cy="10795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0000FF"/>
                </a:solidFill>
                <a:latin typeface="Verdana" pitchFamily="34" charset="0"/>
              </a:rPr>
              <a:t>Describe</a:t>
            </a:r>
          </a:p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FF"/>
                </a:solidFill>
                <a:latin typeface="Verdana" pitchFamily="34" charset="0"/>
              </a:rPr>
              <a:t>(empirical equations, models, etc. )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3505200" y="5638800"/>
            <a:ext cx="4191000" cy="10795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0000FF"/>
                </a:solidFill>
                <a:latin typeface="Verdana" pitchFamily="34" charset="0"/>
              </a:rPr>
              <a:t>Understand</a:t>
            </a:r>
          </a:p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FF"/>
                </a:solidFill>
                <a:latin typeface="Verdana" pitchFamily="34" charset="0"/>
              </a:rPr>
              <a:t>(laws and theories)</a:t>
            </a:r>
            <a:endParaRPr lang="en-US" sz="3200">
              <a:latin typeface="Verdana" pitchFamily="34" charset="0"/>
            </a:endParaRP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3657600" y="2438400"/>
            <a:ext cx="3810000" cy="533400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0000FF"/>
                </a:solidFill>
                <a:latin typeface="Verdana" pitchFamily="34" charset="0"/>
              </a:rPr>
              <a:t>Matter and Energy</a:t>
            </a:r>
            <a:endParaRPr lang="en-US" sz="2400">
              <a:latin typeface="Verdana" pitchFamily="34" charset="0"/>
            </a:endParaRPr>
          </a:p>
        </p:txBody>
      </p:sp>
      <p:sp>
        <p:nvSpPr>
          <p:cNvPr id="3083" name="AutoShape 9"/>
          <p:cNvSpPr>
            <a:spLocks noChangeArrowheads="1"/>
          </p:cNvSpPr>
          <p:nvPr/>
        </p:nvSpPr>
        <p:spPr bwMode="auto">
          <a:xfrm>
            <a:off x="5410200" y="3048000"/>
            <a:ext cx="381000" cy="68580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AutoShape 10"/>
          <p:cNvSpPr>
            <a:spLocks noChangeArrowheads="1"/>
          </p:cNvSpPr>
          <p:nvPr/>
        </p:nvSpPr>
        <p:spPr bwMode="auto">
          <a:xfrm>
            <a:off x="5410200" y="4953000"/>
            <a:ext cx="381000" cy="68580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5" name="Text Box 11"/>
          <p:cNvSpPr txBox="1">
            <a:spLocks noChangeArrowheads="1"/>
          </p:cNvSpPr>
          <p:nvPr/>
        </p:nvSpPr>
        <p:spPr bwMode="auto">
          <a:xfrm>
            <a:off x="1981200" y="2286000"/>
            <a:ext cx="1600200" cy="762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>
                <a:solidFill>
                  <a:srgbClr val="FF3300"/>
                </a:solidFill>
                <a:latin typeface="Times New Roman" pitchFamily="18" charset="0"/>
              </a:rPr>
              <a:t>Aim:</a:t>
            </a:r>
            <a:endParaRPr lang="en-US" sz="2400">
              <a:solidFill>
                <a:srgbClr val="FFFF00"/>
              </a:solidFill>
              <a:latin typeface="Times New Roman" pitchFamily="18" charset="0"/>
            </a:endParaRPr>
          </a:p>
        </p:txBody>
      </p:sp>
      <p:graphicFrame>
        <p:nvGraphicFramePr>
          <p:cNvPr id="3075" name="Object 13"/>
          <p:cNvGraphicFramePr>
            <a:graphicFrameLocks noChangeAspect="1"/>
          </p:cNvGraphicFramePr>
          <p:nvPr/>
        </p:nvGraphicFramePr>
        <p:xfrm>
          <a:off x="0" y="5486400"/>
          <a:ext cx="13081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" name="Clip" r:id="rId6" imgW="2903040" imgH="3047760" progId="">
                  <p:embed/>
                </p:oleObj>
              </mc:Choice>
              <mc:Fallback>
                <p:oleObj name="Clip" r:id="rId6" imgW="2903040" imgH="3047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486400"/>
                        <a:ext cx="1308100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15"/>
          <p:cNvGraphicFramePr>
            <a:graphicFrameLocks noChangeAspect="1"/>
          </p:cNvGraphicFramePr>
          <p:nvPr/>
        </p:nvGraphicFramePr>
        <p:xfrm>
          <a:off x="0" y="2286000"/>
          <a:ext cx="2133600" cy="180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8" name="Clip" r:id="rId8" imgW="6117840" imgH="5173560" progId="">
                  <p:embed/>
                </p:oleObj>
              </mc:Choice>
              <mc:Fallback>
                <p:oleObj name="Clip" r:id="rId8" imgW="6117840" imgH="51735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0"/>
                        <a:ext cx="2133600" cy="1801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14"/>
          <p:cNvGraphicFramePr>
            <a:graphicFrameLocks noChangeAspect="1"/>
          </p:cNvGraphicFramePr>
          <p:nvPr/>
        </p:nvGraphicFramePr>
        <p:xfrm>
          <a:off x="1600200" y="5638800"/>
          <a:ext cx="1676400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9" name="Clip" r:id="rId10" imgW="5317920" imgH="3085560" progId="">
                  <p:embed/>
                </p:oleObj>
              </mc:Choice>
              <mc:Fallback>
                <p:oleObj name="Clip" r:id="rId10" imgW="5317920" imgH="30855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638800"/>
                        <a:ext cx="1676400" cy="969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430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9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9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9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9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9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build="p" autoUpdateAnimBg="0"/>
      <p:bldP spid="9222" grpId="0" build="p" autoUpdateAnimBg="0"/>
      <p:bldP spid="9223" grpId="0" build="p" autoUpdateAnimBg="0"/>
      <p:bldP spid="9224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study Physics?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Physics, </a:t>
            </a:r>
            <a:r>
              <a:rPr lang="en-US" b="1" u="sng" dirty="0" smtClean="0">
                <a:solidFill>
                  <a:srgbClr val="FF0000"/>
                </a:solidFill>
              </a:rPr>
              <a:t>the most fundamental science</a:t>
            </a:r>
            <a:r>
              <a:rPr lang="en-US" dirty="0" smtClean="0"/>
              <a:t>, is concerned with the basic principles of the Universe. </a:t>
            </a:r>
          </a:p>
          <a:p>
            <a:r>
              <a:rPr lang="en-US" b="1" dirty="0" smtClean="0"/>
              <a:t>It is the </a:t>
            </a:r>
            <a:r>
              <a:rPr lang="en-US" b="1" u="sng" dirty="0" smtClean="0">
                <a:solidFill>
                  <a:srgbClr val="FF0000"/>
                </a:solidFill>
              </a:rPr>
              <a:t>foundation</a:t>
            </a:r>
            <a:r>
              <a:rPr lang="en-US" b="1" dirty="0" smtClean="0"/>
              <a:t> upon which the other sciences - astronomy, biology, chemistry and geology – are based.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34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381000" y="1447800"/>
            <a:ext cx="8458200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2"/>
              </a:buClr>
              <a:buFont typeface="Monotype Sorts" pitchFamily="116" charset="2"/>
              <a:buChar char="p"/>
            </a:pPr>
            <a:r>
              <a:rPr lang="en-US" sz="2800" b="1" dirty="0">
                <a:solidFill>
                  <a:srgbClr val="003399"/>
                </a:solidFill>
                <a:latin typeface="+mn-lt"/>
              </a:rPr>
              <a:t>Mechanics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– deals with </a:t>
            </a:r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motion</a:t>
            </a:r>
            <a:r>
              <a:rPr lang="en-US" sz="2800" dirty="0" smtClean="0">
                <a:latin typeface="+mn-lt"/>
              </a:rPr>
              <a:t>, inertia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 smtClean="0">
                <a:latin typeface="+mn-lt"/>
              </a:rPr>
              <a:t>force at energy.</a:t>
            </a:r>
            <a:endParaRPr lang="en-US" sz="2800" dirty="0">
              <a:latin typeface="+mn-lt"/>
            </a:endParaRPr>
          </a:p>
          <a:p>
            <a:pPr marL="514350" indent="-514350">
              <a:spcBef>
                <a:spcPct val="50000"/>
              </a:spcBef>
              <a:buClr>
                <a:schemeClr val="tx2"/>
              </a:buClr>
              <a:buFont typeface="Monotype Sorts" pitchFamily="116" charset="2"/>
              <a:buChar char="p"/>
            </a:pPr>
            <a:r>
              <a:rPr lang="en-US" sz="2800" b="1" dirty="0" smtClean="0">
                <a:solidFill>
                  <a:srgbClr val="003399"/>
                </a:solidFill>
                <a:latin typeface="+mn-lt"/>
              </a:rPr>
              <a:t>Thermodynamics</a:t>
            </a:r>
            <a:r>
              <a:rPr lang="en-US" sz="2800" b="1" dirty="0" smtClean="0"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– involves </a:t>
            </a:r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heat</a:t>
            </a:r>
            <a:r>
              <a:rPr lang="en-US" sz="2800" dirty="0" smtClean="0">
                <a:latin typeface="+mn-lt"/>
              </a:rPr>
              <a:t> </a:t>
            </a:r>
            <a:r>
              <a:rPr lang="en-US" sz="2800" dirty="0">
                <a:latin typeface="+mn-lt"/>
              </a:rPr>
              <a:t>flow, heat transformations </a:t>
            </a:r>
            <a:r>
              <a:rPr lang="en-US" sz="2800" dirty="0" smtClean="0">
                <a:latin typeface="+mn-lt"/>
              </a:rPr>
              <a:t>at </a:t>
            </a:r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temperature </a:t>
            </a:r>
            <a:r>
              <a:rPr lang="en-US" sz="2800" dirty="0" smtClean="0">
                <a:latin typeface="+mn-lt"/>
              </a:rPr>
              <a:t>measurements</a:t>
            </a:r>
            <a:endParaRPr lang="en-US" sz="2800" dirty="0">
              <a:latin typeface="+mn-lt"/>
            </a:endParaRPr>
          </a:p>
          <a:p>
            <a:pPr marL="514350" indent="-514350">
              <a:spcBef>
                <a:spcPct val="50000"/>
              </a:spcBef>
              <a:buClr>
                <a:schemeClr val="tx2"/>
              </a:buClr>
              <a:buFont typeface="Monotype Sorts" pitchFamily="116" charset="2"/>
              <a:buChar char="p"/>
            </a:pPr>
            <a:r>
              <a:rPr lang="en-US" sz="2800" b="1" dirty="0">
                <a:solidFill>
                  <a:srgbClr val="003399"/>
                </a:solidFill>
                <a:latin typeface="+mn-lt"/>
              </a:rPr>
              <a:t>Electricity and Magnetism </a:t>
            </a:r>
            <a:r>
              <a:rPr lang="en-US" sz="2800" dirty="0" smtClean="0">
                <a:latin typeface="+mn-lt"/>
              </a:rPr>
              <a:t>– deals with aspects of matter at space, emphasis on </a:t>
            </a:r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electric </a:t>
            </a:r>
            <a:r>
              <a:rPr lang="en-US" sz="2800" b="1" dirty="0">
                <a:solidFill>
                  <a:srgbClr val="FF0000"/>
                </a:solidFill>
                <a:latin typeface="+mn-lt"/>
              </a:rPr>
              <a:t>charge </a:t>
            </a:r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and electric current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  <a:p>
            <a:pPr marL="514350" indent="-514350">
              <a:spcBef>
                <a:spcPct val="50000"/>
              </a:spcBef>
              <a:buClr>
                <a:schemeClr val="tx2"/>
              </a:buClr>
              <a:buFont typeface="Monotype Sorts" pitchFamily="116" charset="2"/>
              <a:buChar char="p"/>
            </a:pPr>
            <a:r>
              <a:rPr lang="en-US" sz="2800" b="1" dirty="0">
                <a:solidFill>
                  <a:srgbClr val="003399"/>
                </a:solidFill>
                <a:latin typeface="+mn-lt"/>
              </a:rPr>
              <a:t>Optics </a:t>
            </a:r>
            <a:r>
              <a:rPr lang="en-US" sz="2800" dirty="0" smtClean="0">
                <a:latin typeface="+mn-lt"/>
              </a:rPr>
              <a:t>– nature and propagation of </a:t>
            </a:r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light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>
            <a:off x="1143000" y="838200"/>
            <a:ext cx="6400800" cy="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18356" y="35369"/>
            <a:ext cx="85834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b="1" dirty="0" smtClean="0">
                <a:solidFill>
                  <a:srgbClr val="003399"/>
                </a:solidFill>
                <a:latin typeface="+mj-lt"/>
              </a:rPr>
              <a:t>Classical Physics (&lt; 20</a:t>
            </a:r>
            <a:r>
              <a:rPr lang="en-US" sz="4400" b="1" baseline="30000" dirty="0" smtClean="0">
                <a:solidFill>
                  <a:srgbClr val="003399"/>
                </a:solidFill>
                <a:latin typeface="+mj-lt"/>
              </a:rPr>
              <a:t>th</a:t>
            </a:r>
            <a:r>
              <a:rPr lang="en-US" sz="4400" b="1" dirty="0" smtClean="0">
                <a:solidFill>
                  <a:srgbClr val="003399"/>
                </a:solidFill>
                <a:latin typeface="+mj-lt"/>
              </a:rPr>
              <a:t> century)</a:t>
            </a:r>
            <a:endParaRPr lang="en-US" sz="4400" b="1" dirty="0">
              <a:solidFill>
                <a:srgbClr val="00339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031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597257" y="1628800"/>
            <a:ext cx="7924800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n"/>
            </a:pPr>
            <a:r>
              <a:rPr lang="en-US" sz="2800" b="1" dirty="0" smtClean="0">
                <a:solidFill>
                  <a:srgbClr val="003399"/>
                </a:solidFill>
                <a:latin typeface="+mn-lt"/>
              </a:rPr>
              <a:t>Modern </a:t>
            </a:r>
            <a:r>
              <a:rPr lang="en-US" sz="2800" b="1" dirty="0">
                <a:solidFill>
                  <a:srgbClr val="003399"/>
                </a:solidFill>
                <a:latin typeface="+mn-lt"/>
              </a:rPr>
              <a:t>Physics 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– </a:t>
            </a:r>
            <a:r>
              <a:rPr lang="en-US" sz="2800" dirty="0" smtClean="0">
                <a:latin typeface="+mn-lt"/>
              </a:rPr>
              <a:t>extension of physics at the  atomic and macroscopic </a:t>
            </a:r>
            <a:r>
              <a:rPr lang="en-US" sz="2800" dirty="0">
                <a:latin typeface="+mn-lt"/>
              </a:rPr>
              <a:t>level.</a:t>
            </a:r>
          </a:p>
          <a:p>
            <a:pPr lvl="2"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n"/>
            </a:pPr>
            <a:r>
              <a:rPr lang="en-US" sz="2800" b="1" dirty="0">
                <a:solidFill>
                  <a:srgbClr val="003399"/>
                </a:solidFill>
                <a:latin typeface="+mn-lt"/>
              </a:rPr>
              <a:t> Relativity		</a:t>
            </a:r>
          </a:p>
          <a:p>
            <a:pPr lvl="2"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n"/>
            </a:pPr>
            <a:r>
              <a:rPr lang="en-US" sz="2800" b="1" dirty="0">
                <a:solidFill>
                  <a:srgbClr val="003399"/>
                </a:solidFill>
                <a:latin typeface="+mn-lt"/>
              </a:rPr>
              <a:t>Quantum Mechanics</a:t>
            </a:r>
          </a:p>
          <a:p>
            <a:pPr lvl="2"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n"/>
            </a:pPr>
            <a:r>
              <a:rPr lang="en-US" sz="2800" b="1" dirty="0">
                <a:solidFill>
                  <a:srgbClr val="003399"/>
                </a:solidFill>
                <a:latin typeface="+mn-lt"/>
              </a:rPr>
              <a:t>Condensed-matter physics</a:t>
            </a:r>
          </a:p>
          <a:p>
            <a:pPr lvl="2"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n"/>
            </a:pPr>
            <a:r>
              <a:rPr lang="en-US" sz="2800" b="1" dirty="0">
                <a:solidFill>
                  <a:srgbClr val="003399"/>
                </a:solidFill>
                <a:latin typeface="+mn-lt"/>
              </a:rPr>
              <a:t>Nuclear physics</a:t>
            </a:r>
          </a:p>
          <a:p>
            <a:pPr lvl="2"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n"/>
            </a:pPr>
            <a:r>
              <a:rPr lang="en-US" sz="2800" b="1" dirty="0" smtClean="0">
                <a:solidFill>
                  <a:srgbClr val="003399"/>
                </a:solidFill>
                <a:latin typeface="+mn-lt"/>
              </a:rPr>
              <a:t>Astrophysics</a:t>
            </a:r>
            <a:endParaRPr lang="en-US" sz="2800" b="1" dirty="0">
              <a:solidFill>
                <a:srgbClr val="003399"/>
              </a:solidFill>
              <a:latin typeface="+mn-lt"/>
            </a:endParaRPr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>
            <a:off x="762000" y="762000"/>
            <a:ext cx="6400800" cy="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762423" y="11219"/>
            <a:ext cx="76962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b="1" dirty="0" smtClean="0">
                <a:solidFill>
                  <a:srgbClr val="003399"/>
                </a:solidFill>
                <a:latin typeface="+mj-lt"/>
              </a:rPr>
              <a:t>Modern Physics (≥20</a:t>
            </a:r>
            <a:r>
              <a:rPr lang="en-US" sz="4400" b="1" baseline="30000" dirty="0" smtClean="0">
                <a:solidFill>
                  <a:srgbClr val="003399"/>
                </a:solidFill>
                <a:latin typeface="+mj-lt"/>
              </a:rPr>
              <a:t>th</a:t>
            </a:r>
            <a:r>
              <a:rPr lang="en-US" sz="4400" b="1" dirty="0" smtClean="0">
                <a:solidFill>
                  <a:srgbClr val="003399"/>
                </a:solidFill>
                <a:latin typeface="+mj-lt"/>
              </a:rPr>
              <a:t> century)</a:t>
            </a:r>
            <a:endParaRPr lang="en-US" sz="4400" b="1" dirty="0">
              <a:solidFill>
                <a:srgbClr val="00339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821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 smtClean="0"/>
              <a:t>Have you tried these?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8686800" cy="4525963"/>
          </a:xfrm>
        </p:spPr>
        <p:txBody>
          <a:bodyPr>
            <a:normAutofit/>
          </a:bodyPr>
          <a:lstStyle/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 cstate="print"/>
          <a:srcRect t="32224"/>
          <a:stretch>
            <a:fillRect/>
          </a:stretch>
        </p:blipFill>
        <p:spPr bwMode="auto">
          <a:xfrm>
            <a:off x="1547664" y="1988840"/>
            <a:ext cx="581515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5441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 smtClean="0"/>
              <a:t>Have you tried these?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8686800" cy="4525963"/>
          </a:xfrm>
        </p:spPr>
        <p:txBody>
          <a:bodyPr>
            <a:normAutofit/>
          </a:bodyPr>
          <a:lstStyle/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412776"/>
            <a:ext cx="3888432" cy="5176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412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 smtClean="0"/>
              <a:t>Have you tried these?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8686800" cy="4525963"/>
          </a:xfrm>
        </p:spPr>
        <p:txBody>
          <a:bodyPr>
            <a:normAutofit/>
          </a:bodyPr>
          <a:lstStyle/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/>
          <a:srcRect l="9366"/>
          <a:stretch>
            <a:fillRect/>
          </a:stretch>
        </p:blipFill>
        <p:spPr bwMode="auto">
          <a:xfrm>
            <a:off x="1907704" y="1556792"/>
            <a:ext cx="5223226" cy="4317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1740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896544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systematized</a:t>
            </a:r>
            <a:r>
              <a:rPr lang="en-US" dirty="0" smtClean="0"/>
              <a:t>  </a:t>
            </a:r>
            <a:r>
              <a:rPr lang="en-US" dirty="0" smtClean="0"/>
              <a:t>knowledge</a:t>
            </a:r>
          </a:p>
          <a:p>
            <a:r>
              <a:rPr lang="en-US" b="1" u="sng" dirty="0" smtClean="0"/>
              <a:t>systematic</a:t>
            </a:r>
            <a:r>
              <a:rPr lang="en-US" dirty="0" smtClean="0"/>
              <a:t> </a:t>
            </a:r>
            <a:r>
              <a:rPr lang="en-US" dirty="0"/>
              <a:t>enterprise of gathering </a:t>
            </a:r>
            <a:r>
              <a:rPr lang="en-US" dirty="0" smtClean="0"/>
              <a:t>knowledge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5220072" y="3973506"/>
            <a:ext cx="3456384" cy="2787607"/>
            <a:chOff x="5220072" y="3973506"/>
            <a:chExt cx="3456384" cy="2787607"/>
          </a:xfrm>
        </p:grpSpPr>
        <p:pic>
          <p:nvPicPr>
            <p:cNvPr id="5" name="Picture 2" descr="http://t1.gstatic.com/images?q=tbn:ANd9GcRA6KlT-zBDhRg8L-dNadKdWGPrr3hC7-7boEogyb1yK-2UEE5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20072" y="3973506"/>
              <a:ext cx="3456384" cy="2767862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6444208" y="6453336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/>
                <a:t>www.123rf.com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81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Scientific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Empirical</a:t>
            </a:r>
          </a:p>
          <a:p>
            <a:pPr lvl="1"/>
            <a:r>
              <a:rPr lang="en-US" b="1" u="sng" dirty="0">
                <a:solidFill>
                  <a:srgbClr val="FF0000"/>
                </a:solidFill>
              </a:rPr>
              <a:t>objective</a:t>
            </a:r>
            <a:r>
              <a:rPr lang="en-US" dirty="0"/>
              <a:t> &amp; systematic observation</a:t>
            </a:r>
          </a:p>
          <a:p>
            <a:pPr lvl="1"/>
            <a:r>
              <a:rPr lang="en-US" dirty="0"/>
              <a:t>verifiable by others</a:t>
            </a:r>
          </a:p>
          <a:p>
            <a:endParaRPr lang="en-US" dirty="0" smtClean="0"/>
          </a:p>
          <a:p>
            <a:r>
              <a:rPr lang="en-US" dirty="0" smtClean="0"/>
              <a:t>Rational</a:t>
            </a:r>
            <a:endParaRPr lang="en-US" dirty="0"/>
          </a:p>
          <a:p>
            <a:pPr lvl="1"/>
            <a:r>
              <a:rPr lang="en-US" dirty="0" smtClean="0"/>
              <a:t>follows </a:t>
            </a:r>
            <a:r>
              <a:rPr lang="en-US" dirty="0"/>
              <a:t>rules of </a:t>
            </a:r>
            <a:r>
              <a:rPr lang="en-US" b="1" u="sng" dirty="0">
                <a:solidFill>
                  <a:srgbClr val="FF0000"/>
                </a:solidFill>
              </a:rPr>
              <a:t>logic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consistent </a:t>
            </a:r>
            <a:r>
              <a:rPr lang="en-US" dirty="0"/>
              <a:t>with known facts </a:t>
            </a:r>
          </a:p>
        </p:txBody>
      </p:sp>
    </p:spTree>
    <p:extLst>
      <p:ext uri="{BB962C8B-B14F-4D97-AF65-F5344CB8AC3E}">
        <p14:creationId xmlns:p14="http://schemas.microsoft.com/office/powerpoint/2010/main" val="360467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Scientific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Testable</a:t>
            </a:r>
          </a:p>
          <a:p>
            <a:pPr lvl="1"/>
            <a:r>
              <a:rPr lang="en-US" b="1" u="sng" dirty="0" smtClean="0">
                <a:solidFill>
                  <a:srgbClr val="FF0000"/>
                </a:solidFill>
              </a:rPr>
              <a:t>Measurable</a:t>
            </a:r>
          </a:p>
          <a:p>
            <a:pPr lvl="1"/>
            <a:r>
              <a:rPr lang="en-US" dirty="0"/>
              <a:t>specify prediction (falsifiable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Tentative</a:t>
            </a:r>
          </a:p>
          <a:p>
            <a:pPr lvl="1"/>
            <a:r>
              <a:rPr lang="en-US" dirty="0" smtClean="0"/>
              <a:t>confident </a:t>
            </a:r>
            <a:r>
              <a:rPr lang="en-US" dirty="0"/>
              <a:t>but…</a:t>
            </a:r>
          </a:p>
          <a:p>
            <a:pPr lvl="1"/>
            <a:r>
              <a:rPr lang="en-US" dirty="0" smtClean="0"/>
              <a:t>possibly </a:t>
            </a:r>
            <a:r>
              <a:rPr lang="en-US" dirty="0"/>
              <a:t>wrong or </a:t>
            </a:r>
            <a:r>
              <a:rPr lang="en-US" dirty="0" smtClean="0"/>
              <a:t>limited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07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5362</TotalTime>
  <Words>918</Words>
  <Application>Microsoft Office PowerPoint</Application>
  <PresentationFormat>On-screen Show (4:3)</PresentationFormat>
  <Paragraphs>159</Paragraphs>
  <Slides>33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Diseño predeterminado</vt:lpstr>
      <vt:lpstr>Clip</vt:lpstr>
      <vt:lpstr>PowerPoint Presentation</vt:lpstr>
      <vt:lpstr>Have you tried these?</vt:lpstr>
      <vt:lpstr>Have you tried these?</vt:lpstr>
      <vt:lpstr>Have you tried these?</vt:lpstr>
      <vt:lpstr>Have you tried these?</vt:lpstr>
      <vt:lpstr>Have you tried these?</vt:lpstr>
      <vt:lpstr>Science</vt:lpstr>
      <vt:lpstr>Characteristics of Scientific Explanation</vt:lpstr>
      <vt:lpstr>Characteristics of Scientific Explanation</vt:lpstr>
      <vt:lpstr>Characteristics of Scientific Explanation</vt:lpstr>
      <vt:lpstr>How does science work??</vt:lpstr>
      <vt:lpstr>Scientific Methods</vt:lpstr>
      <vt:lpstr>PowerPoint Presentation</vt:lpstr>
      <vt:lpstr>In testing the hypothesis</vt:lpstr>
      <vt:lpstr>THINK LIKE A SCIENTIST</vt:lpstr>
      <vt:lpstr>THINK LIKE A SCIENTIST</vt:lpstr>
      <vt:lpstr>Do dogs prefer classical music over pop?</vt:lpstr>
      <vt:lpstr>Do dogs prefer classical music over pop?</vt:lpstr>
      <vt:lpstr>Mechanism for “Self-correction”</vt:lpstr>
      <vt:lpstr>Peer review</vt:lpstr>
      <vt:lpstr>Peer review</vt:lpstr>
      <vt:lpstr>Scientific misconduct “FRAUD”</vt:lpstr>
      <vt:lpstr>Scientific misconduct “FRAUD”</vt:lpstr>
      <vt:lpstr>Scientific misconduct “FRAUD”</vt:lpstr>
      <vt:lpstr>Scientific misconduct “FRAUD”</vt:lpstr>
      <vt:lpstr>Models</vt:lpstr>
      <vt:lpstr>Theories</vt:lpstr>
      <vt:lpstr>Laws </vt:lpstr>
      <vt:lpstr>Physics</vt:lpstr>
      <vt:lpstr>PowerPoint Presentation</vt:lpstr>
      <vt:lpstr>Why study Physics?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Marvin</cp:lastModifiedBy>
  <cp:revision>667</cp:revision>
  <dcterms:created xsi:type="dcterms:W3CDTF">2010-05-23T14:28:12Z</dcterms:created>
  <dcterms:modified xsi:type="dcterms:W3CDTF">2015-01-29T02:17:45Z</dcterms:modified>
</cp:coreProperties>
</file>